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48" r:id="rId2"/>
    <p:sldId id="349" r:id="rId3"/>
    <p:sldId id="308" r:id="rId4"/>
    <p:sldId id="323" r:id="rId5"/>
    <p:sldId id="351" r:id="rId6"/>
    <p:sldId id="335" r:id="rId7"/>
    <p:sldId id="341" r:id="rId8"/>
    <p:sldId id="350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68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65ED67-7DE7-9042-BB56-06BF2589E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829E0A-6334-5144-AAED-3B10AEC2E1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0F6F60-A27A-B14B-B727-7D04CF58E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29B872-AF91-0B42-83F4-C84173612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13CB49-4DBD-6846-BABC-C78024E51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1796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DC413E-9A6A-1E48-877C-22B80C442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115177-E62C-4A40-8DAE-9CB63E7BD0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0B476B-7302-3F4F-9FE0-5C4CF5EB6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9A4AED-E7A2-3B4B-AE65-81A75327F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CC4B33-AA5C-EA4A-8B63-3E2F56651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5651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1C596AD-A38E-8242-922C-2BD9F24809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9856C18-E8D8-C043-BCDB-9A64536AE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3ED69A-389B-6248-9E56-C5745A7A8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625553-9485-DA48-AABC-B6E998F56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2523E0-47A4-7743-8981-F2B817220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1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6FC544-4514-432C-A234-C2BB40DFA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62182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4BEF19-6B84-D64B-BE38-43E9FBC6C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F8DF30-3347-2E4A-BCEB-43441956D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F62247-074B-E440-89BE-2F03CE2D3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0EF767-AB2D-0B42-9449-665A3C890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34B202-6B07-1F48-AE8D-0F6323B10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9972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581287-B834-3A4C-A2C0-25D59F116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E17D4F-982F-464E-A924-3BEFDE7B9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34A54D-458C-4B47-A794-2ED6BCF9A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77CEBE-7134-F144-8205-3B0752698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63CE23-2A9F-9D46-8356-9F7630C09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739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63CBDA-8A5F-1143-A366-2BA90CA23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A4E20D-B8AE-E64F-9A31-F2A1463D9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14CC174-B620-A745-8C87-4615489E11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1DD5E5-A68D-B143-8051-323D6A4FE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BF7F9A-F6D2-4944-8613-4B76372E6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FCF3BA-E0D4-D744-AE66-06F96ACC9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929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442C95-673E-8140-869C-14FC5EAC3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D77AC1-79E7-3F49-9C33-F5DBF17C9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F4735B-F0E7-D34B-AC1D-7862EBF78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0864F58-E7FD-FB43-8224-68F1CC2207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819F714-B6EA-6E43-BB8F-E9726489A4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94E89D9-2872-1040-890B-0405F7B3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1F3F4BA-1F22-6E48-900A-1298858C9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A0DB4F3-2D1E-A64F-A447-DC9927567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6337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0BCDEC-998B-654A-928C-F537C98F2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2DE4EC-2C54-2B4C-90B6-88556BD83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0272723-23BC-4F4E-9F18-1FC6C92DE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D95744-1AE7-CC47-A36A-DD8F85E14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5917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199C99C-48F4-CD44-AB0E-FF158589E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1A93ED8-7AFE-B945-901D-524128EE9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08934C-849F-8747-BCCA-6125169A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223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75EFB7-2004-FB45-883A-A7EC152FC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BFF1F5-FEC2-394E-BADC-9929E4730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34603A-9758-594B-84D5-E264273E7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25BE3F-A8B2-F74E-9766-FF7C80671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B3D966-9C83-8B45-8F09-075B13AEE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C38F96-0749-C64D-A3FB-F2AD7CFB8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099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ACDE76-2D12-6B42-83B0-E309FB6A6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012A028-07AA-A141-A948-260E45E4EF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7DD358-5548-0C42-9972-5F29B9F8E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EE50D7-DA02-EF48-BE64-EA5E36BFB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6584E3-71CD-3046-9090-8F88CB47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14A851-E510-004D-821F-0B036AC8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701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765D201-AAAF-674A-A655-89399CE44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37D4F6-E331-C640-A136-5D3AF1975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99D4C2-92B1-E24C-B019-8C27FC81E0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E4E36-917F-204D-9AB9-A0496B4C0F6C}" type="datetimeFigureOut">
              <a:rPr kumimoji="1" lang="zh-CN" altLang="en-US" smtClean="0"/>
              <a:t>2020/11/23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85CABD-59BE-7046-8919-DC203182E8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B11B97-513A-AF45-BEB9-8851F80A59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3D47E-0D92-C842-AE82-25456FC4A0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846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FA23D9C1-897E-4A77-8A07-ECD0936CA9FC}"/>
              </a:ext>
            </a:extLst>
          </p:cNvPr>
          <p:cNvSpPr/>
          <p:nvPr/>
        </p:nvSpPr>
        <p:spPr>
          <a:xfrm>
            <a:off x="1" y="-18758"/>
            <a:ext cx="4173415" cy="4738468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448E5C4-F518-4E36-B396-3EB9C7CA08D4}"/>
              </a:ext>
            </a:extLst>
          </p:cNvPr>
          <p:cNvSpPr txBox="1"/>
          <p:nvPr/>
        </p:nvSpPr>
        <p:spPr>
          <a:xfrm>
            <a:off x="1673661" y="3425724"/>
            <a:ext cx="84022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 art 206 midterm presentation 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F1D1B71-BF69-4B69-A9F7-B5210A6C40F6}"/>
              </a:ext>
            </a:extLst>
          </p:cNvPr>
          <p:cNvCxnSpPr>
            <a:cxnSpLocks/>
          </p:cNvCxnSpPr>
          <p:nvPr/>
        </p:nvCxnSpPr>
        <p:spPr>
          <a:xfrm flipH="1">
            <a:off x="3439540" y="275904"/>
            <a:ext cx="1087901" cy="1283272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A_文本框 55">
            <a:extLst>
              <a:ext uri="{FF2B5EF4-FFF2-40B4-BE49-F238E27FC236}">
                <a16:creationId xmlns:a16="http://schemas.microsoft.com/office/drawing/2014/main" id="{723FFA94-5C27-4734-8403-F02142EA80A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565763" y="2554480"/>
            <a:ext cx="75101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Shooting game: Space Wars</a:t>
            </a:r>
            <a:endParaRPr lang="zh-CN" altLang="en-US" sz="4800" b="1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PA_文本框 53">
            <a:extLst>
              <a:ext uri="{FF2B5EF4-FFF2-40B4-BE49-F238E27FC236}">
                <a16:creationId xmlns:a16="http://schemas.microsoft.com/office/drawing/2014/main" id="{EDD692A7-851B-468E-A18E-D43383D4D5F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672148" y="3950371"/>
            <a:ext cx="1067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Zixu Geng</a:t>
            </a:r>
          </a:p>
          <a:p>
            <a:pPr algn="ctr"/>
            <a:r>
              <a:rPr lang="en-US" altLang="zh-CN" sz="16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zg73</a:t>
            </a:r>
            <a:endParaRPr lang="zh-CN" altLang="en-US" sz="1600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511A6AC-DD56-4334-8452-0B1EC493D358}"/>
              </a:ext>
            </a:extLst>
          </p:cNvPr>
          <p:cNvCxnSpPr>
            <a:cxnSpLocks/>
          </p:cNvCxnSpPr>
          <p:nvPr/>
        </p:nvCxnSpPr>
        <p:spPr>
          <a:xfrm flipH="1">
            <a:off x="3439540" y="797597"/>
            <a:ext cx="1087901" cy="1283272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1">
            <a:extLst>
              <a:ext uri="{FF2B5EF4-FFF2-40B4-BE49-F238E27FC236}">
                <a16:creationId xmlns:a16="http://schemas.microsoft.com/office/drawing/2014/main" id="{1D938F15-0024-4B0A-A5F4-7B508FE5477F}"/>
              </a:ext>
            </a:extLst>
          </p:cNvPr>
          <p:cNvSpPr/>
          <p:nvPr/>
        </p:nvSpPr>
        <p:spPr>
          <a:xfrm flipH="1" flipV="1">
            <a:off x="8018589" y="2182891"/>
            <a:ext cx="4173415" cy="4738468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60C4FB7-AE32-4822-86AC-0E81155575A5}"/>
              </a:ext>
            </a:extLst>
          </p:cNvPr>
          <p:cNvCxnSpPr>
            <a:cxnSpLocks/>
          </p:cNvCxnSpPr>
          <p:nvPr/>
        </p:nvCxnSpPr>
        <p:spPr>
          <a:xfrm flipH="1">
            <a:off x="7391898" y="4928069"/>
            <a:ext cx="1087901" cy="1283272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D2EFDC4-70AD-409B-8CA9-7BA4BB8981BE}"/>
              </a:ext>
            </a:extLst>
          </p:cNvPr>
          <p:cNvCxnSpPr>
            <a:cxnSpLocks/>
          </p:cNvCxnSpPr>
          <p:nvPr/>
        </p:nvCxnSpPr>
        <p:spPr>
          <a:xfrm flipH="1">
            <a:off x="7391898" y="5449763"/>
            <a:ext cx="1087901" cy="1283272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14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7F7F7742-8706-4178-AAA8-F21F45122C05}"/>
              </a:ext>
            </a:extLst>
          </p:cNvPr>
          <p:cNvSpPr/>
          <p:nvPr/>
        </p:nvSpPr>
        <p:spPr>
          <a:xfrm>
            <a:off x="2109819" y="1366279"/>
            <a:ext cx="1689463" cy="2629988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9618F48-4902-4B9F-A0E6-75D6383C4654}"/>
              </a:ext>
            </a:extLst>
          </p:cNvPr>
          <p:cNvSpPr/>
          <p:nvPr/>
        </p:nvSpPr>
        <p:spPr>
          <a:xfrm>
            <a:off x="2350534" y="1682206"/>
            <a:ext cx="1689463" cy="2629988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accent3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80BF56F-6625-4375-9471-3D0DF5BD45C1}"/>
              </a:ext>
            </a:extLst>
          </p:cNvPr>
          <p:cNvSpPr txBox="1"/>
          <p:nvPr/>
        </p:nvSpPr>
        <p:spPr>
          <a:xfrm>
            <a:off x="2679844" y="2114693"/>
            <a:ext cx="1169551" cy="251342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6400" dirty="0">
                <a:solidFill>
                  <a:schemeClr val="bg1"/>
                </a:solidFill>
                <a:latin typeface="+mj-ea"/>
                <a:ea typeface="+mj-ea"/>
              </a:rPr>
              <a:t>Index</a:t>
            </a:r>
            <a:endParaRPr lang="zh-CN" altLang="en-US" sz="6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BF6CAB7-B1CC-46D0-89A7-E2F05BA4379B}"/>
              </a:ext>
            </a:extLst>
          </p:cNvPr>
          <p:cNvSpPr txBox="1"/>
          <p:nvPr/>
        </p:nvSpPr>
        <p:spPr>
          <a:xfrm>
            <a:off x="6208541" y="1366279"/>
            <a:ext cx="3948332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67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01. Inspiration</a:t>
            </a:r>
            <a:endParaRPr lang="zh-CN" altLang="en-US" sz="933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endParaRPr lang="zh-CN" altLang="en-US" sz="1067" dirty="0">
              <a:latin typeface="+mj-ea"/>
              <a:ea typeface="+mj-ea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7C39692-751E-4EDB-A11A-438683304D2F}"/>
              </a:ext>
            </a:extLst>
          </p:cNvPr>
          <p:cNvSpPr txBox="1"/>
          <p:nvPr/>
        </p:nvSpPr>
        <p:spPr>
          <a:xfrm>
            <a:off x="6208541" y="2263486"/>
            <a:ext cx="3948332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67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02. Implementation</a:t>
            </a:r>
            <a:endParaRPr lang="zh-CN" altLang="en-US" sz="1067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B95E1B8-E3A4-44BB-8DD7-2FE6738B05B7}"/>
              </a:ext>
            </a:extLst>
          </p:cNvPr>
          <p:cNvSpPr txBox="1"/>
          <p:nvPr/>
        </p:nvSpPr>
        <p:spPr>
          <a:xfrm>
            <a:off x="6208541" y="3268889"/>
            <a:ext cx="3948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67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03.</a:t>
            </a:r>
            <a:r>
              <a:rPr lang="en-US" altLang="zh-CN" sz="26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Interactive</a:t>
            </a:r>
            <a:endParaRPr lang="zh-CN" altLang="en-US" sz="9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933" dirty="0">
                <a:latin typeface="+mj-ea"/>
                <a:ea typeface="+mj-ea"/>
              </a:rPr>
              <a:t>              </a:t>
            </a:r>
            <a:endParaRPr lang="zh-CN" altLang="en-US" sz="1067" dirty="0">
              <a:latin typeface="+mj-ea"/>
              <a:ea typeface="+mj-ea"/>
            </a:endParaRPr>
          </a:p>
        </p:txBody>
      </p:sp>
      <p:sp>
        <p:nvSpPr>
          <p:cNvPr id="16" name="等腰三角形 15">
            <a:extLst>
              <a:ext uri="{FF2B5EF4-FFF2-40B4-BE49-F238E27FC236}">
                <a16:creationId xmlns:a16="http://schemas.microsoft.com/office/drawing/2014/main" id="{6A9129D4-9C86-40A0-A00F-BE4FD04367AE}"/>
              </a:ext>
            </a:extLst>
          </p:cNvPr>
          <p:cNvSpPr/>
          <p:nvPr/>
        </p:nvSpPr>
        <p:spPr>
          <a:xfrm>
            <a:off x="-443" y="-32293"/>
            <a:ext cx="1672264" cy="3485269"/>
          </a:xfrm>
          <a:custGeom>
            <a:avLst/>
            <a:gdLst>
              <a:gd name="connsiteX0" fmla="*/ 0 w 675249"/>
              <a:gd name="connsiteY0" fmla="*/ 1465497 h 1465497"/>
              <a:gd name="connsiteX1" fmla="*/ 337625 w 675249"/>
              <a:gd name="connsiteY1" fmla="*/ 0 h 1465497"/>
              <a:gd name="connsiteX2" fmla="*/ 675249 w 675249"/>
              <a:gd name="connsiteY2" fmla="*/ 1465497 h 1465497"/>
              <a:gd name="connsiteX3" fmla="*/ 0 w 675249"/>
              <a:gd name="connsiteY3" fmla="*/ 1465497 h 1465497"/>
              <a:gd name="connsiteX0" fmla="*/ 464234 w 801859"/>
              <a:gd name="connsiteY0" fmla="*/ 1695157 h 1695157"/>
              <a:gd name="connsiteX1" fmla="*/ 801859 w 801859"/>
              <a:gd name="connsiteY1" fmla="*/ 229660 h 1695157"/>
              <a:gd name="connsiteX2" fmla="*/ 0 w 801859"/>
              <a:gd name="connsiteY2" fmla="*/ 0 h 1695157"/>
              <a:gd name="connsiteX3" fmla="*/ 464234 w 801859"/>
              <a:gd name="connsiteY3" fmla="*/ 1695157 h 1695157"/>
              <a:gd name="connsiteX0" fmla="*/ 14068 w 801859"/>
              <a:gd name="connsiteY0" fmla="*/ 2398541 h 2398541"/>
              <a:gd name="connsiteX1" fmla="*/ 801859 w 801859"/>
              <a:gd name="connsiteY1" fmla="*/ 229660 h 2398541"/>
              <a:gd name="connsiteX2" fmla="*/ 0 w 801859"/>
              <a:gd name="connsiteY2" fmla="*/ 0 h 2398541"/>
              <a:gd name="connsiteX3" fmla="*/ 14068 w 801859"/>
              <a:gd name="connsiteY3" fmla="*/ 2398541 h 2398541"/>
              <a:gd name="connsiteX0" fmla="*/ 14068 w 1146517"/>
              <a:gd name="connsiteY0" fmla="*/ 2398541 h 2398541"/>
              <a:gd name="connsiteX1" fmla="*/ 1146517 w 1146517"/>
              <a:gd name="connsiteY1" fmla="*/ 11611 h 2398541"/>
              <a:gd name="connsiteX2" fmla="*/ 0 w 1146517"/>
              <a:gd name="connsiteY2" fmla="*/ 0 h 2398541"/>
              <a:gd name="connsiteX3" fmla="*/ 14068 w 1146517"/>
              <a:gd name="connsiteY3" fmla="*/ 2398541 h 2398541"/>
              <a:gd name="connsiteX0" fmla="*/ 1508 w 1146821"/>
              <a:gd name="connsiteY0" fmla="*/ 2437902 h 2437902"/>
              <a:gd name="connsiteX1" fmla="*/ 1146821 w 1146821"/>
              <a:gd name="connsiteY1" fmla="*/ 11611 h 2437902"/>
              <a:gd name="connsiteX2" fmla="*/ 304 w 1146821"/>
              <a:gd name="connsiteY2" fmla="*/ 0 h 2437902"/>
              <a:gd name="connsiteX3" fmla="*/ 1508 w 1146821"/>
              <a:gd name="connsiteY3" fmla="*/ 2437902 h 2437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6821" h="2437902">
                <a:moveTo>
                  <a:pt x="1508" y="2437902"/>
                </a:moveTo>
                <a:lnTo>
                  <a:pt x="1146821" y="11611"/>
                </a:lnTo>
                <a:lnTo>
                  <a:pt x="304" y="0"/>
                </a:lnTo>
                <a:cubicBezTo>
                  <a:pt x="4993" y="799514"/>
                  <a:pt x="-3181" y="1638388"/>
                  <a:pt x="1508" y="243790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3" name="等腰三角形 22">
            <a:extLst>
              <a:ext uri="{FF2B5EF4-FFF2-40B4-BE49-F238E27FC236}">
                <a16:creationId xmlns:a16="http://schemas.microsoft.com/office/drawing/2014/main" id="{D7B8E383-B5E4-4CFD-AA41-45FB919A247C}"/>
              </a:ext>
            </a:extLst>
          </p:cNvPr>
          <p:cNvSpPr/>
          <p:nvPr/>
        </p:nvSpPr>
        <p:spPr>
          <a:xfrm>
            <a:off x="10556713" y="4261004"/>
            <a:ext cx="1651124" cy="2617657"/>
          </a:xfrm>
          <a:custGeom>
            <a:avLst/>
            <a:gdLst>
              <a:gd name="connsiteX0" fmla="*/ 0 w 923330"/>
              <a:gd name="connsiteY0" fmla="*/ 1707752 h 1707752"/>
              <a:gd name="connsiteX1" fmla="*/ 461665 w 923330"/>
              <a:gd name="connsiteY1" fmla="*/ 0 h 1707752"/>
              <a:gd name="connsiteX2" fmla="*/ 923330 w 923330"/>
              <a:gd name="connsiteY2" fmla="*/ 1707752 h 1707752"/>
              <a:gd name="connsiteX3" fmla="*/ 0 w 923330"/>
              <a:gd name="connsiteY3" fmla="*/ 1707752 h 1707752"/>
              <a:gd name="connsiteX0" fmla="*/ 0 w 996238"/>
              <a:gd name="connsiteY0" fmla="*/ 1482669 h 1482669"/>
              <a:gd name="connsiteX1" fmla="*/ 996238 w 996238"/>
              <a:gd name="connsiteY1" fmla="*/ 0 h 1482669"/>
              <a:gd name="connsiteX2" fmla="*/ 923330 w 996238"/>
              <a:gd name="connsiteY2" fmla="*/ 1482669 h 1482669"/>
              <a:gd name="connsiteX3" fmla="*/ 0 w 996238"/>
              <a:gd name="connsiteY3" fmla="*/ 1482669 h 1482669"/>
              <a:gd name="connsiteX0" fmla="*/ 0 w 1000702"/>
              <a:gd name="connsiteY0" fmla="*/ 1482669 h 1939869"/>
              <a:gd name="connsiteX1" fmla="*/ 996238 w 1000702"/>
              <a:gd name="connsiteY1" fmla="*/ 0 h 1939869"/>
              <a:gd name="connsiteX2" fmla="*/ 1000702 w 1000702"/>
              <a:gd name="connsiteY2" fmla="*/ 1939869 h 1939869"/>
              <a:gd name="connsiteX3" fmla="*/ 0 w 1000702"/>
              <a:gd name="connsiteY3" fmla="*/ 1482669 h 1939869"/>
              <a:gd name="connsiteX0" fmla="*/ 0 w 1246886"/>
              <a:gd name="connsiteY0" fmla="*/ 1968005 h 1968005"/>
              <a:gd name="connsiteX1" fmla="*/ 1242422 w 1246886"/>
              <a:gd name="connsiteY1" fmla="*/ 0 h 1968005"/>
              <a:gd name="connsiteX2" fmla="*/ 1246886 w 1246886"/>
              <a:gd name="connsiteY2" fmla="*/ 1939869 h 1968005"/>
              <a:gd name="connsiteX3" fmla="*/ 0 w 1246886"/>
              <a:gd name="connsiteY3" fmla="*/ 1968005 h 1968005"/>
              <a:gd name="connsiteX0" fmla="*/ 0 w 1246886"/>
              <a:gd name="connsiteY0" fmla="*/ 1968005 h 1968005"/>
              <a:gd name="connsiteX1" fmla="*/ 1242422 w 1246886"/>
              <a:gd name="connsiteY1" fmla="*/ 0 h 1968005"/>
              <a:gd name="connsiteX2" fmla="*/ 1246886 w 1246886"/>
              <a:gd name="connsiteY2" fmla="*/ 1926261 h 1968005"/>
              <a:gd name="connsiteX3" fmla="*/ 0 w 1246886"/>
              <a:gd name="connsiteY3" fmla="*/ 1968005 h 1968005"/>
              <a:gd name="connsiteX0" fmla="*/ 0 w 1232798"/>
              <a:gd name="connsiteY0" fmla="*/ 1893163 h 1926261"/>
              <a:gd name="connsiteX1" fmla="*/ 1228334 w 1232798"/>
              <a:gd name="connsiteY1" fmla="*/ 0 h 1926261"/>
              <a:gd name="connsiteX2" fmla="*/ 1232798 w 1232798"/>
              <a:gd name="connsiteY2" fmla="*/ 1926261 h 1926261"/>
              <a:gd name="connsiteX3" fmla="*/ 0 w 1232798"/>
              <a:gd name="connsiteY3" fmla="*/ 1893163 h 1926261"/>
              <a:gd name="connsiteX0" fmla="*/ 0 w 1246887"/>
              <a:gd name="connsiteY0" fmla="*/ 1893163 h 1893163"/>
              <a:gd name="connsiteX1" fmla="*/ 1228334 w 1246887"/>
              <a:gd name="connsiteY1" fmla="*/ 0 h 1893163"/>
              <a:gd name="connsiteX2" fmla="*/ 1246887 w 1246887"/>
              <a:gd name="connsiteY2" fmla="*/ 1783380 h 1893163"/>
              <a:gd name="connsiteX3" fmla="*/ 0 w 1246887"/>
              <a:gd name="connsiteY3" fmla="*/ 1893163 h 1893163"/>
              <a:gd name="connsiteX0" fmla="*/ 0 w 1228334"/>
              <a:gd name="connsiteY0" fmla="*/ 1893163 h 1893163"/>
              <a:gd name="connsiteX1" fmla="*/ 1228334 w 1228334"/>
              <a:gd name="connsiteY1" fmla="*/ 0 h 1893163"/>
              <a:gd name="connsiteX2" fmla="*/ 1218709 w 1228334"/>
              <a:gd name="connsiteY2" fmla="*/ 1892242 h 1893163"/>
              <a:gd name="connsiteX3" fmla="*/ 0 w 1228334"/>
              <a:gd name="connsiteY3" fmla="*/ 1893163 h 1893163"/>
              <a:gd name="connsiteX0" fmla="*/ 0 w 1240229"/>
              <a:gd name="connsiteY0" fmla="*/ 1893163 h 1899046"/>
              <a:gd name="connsiteX1" fmla="*/ 1228334 w 1240229"/>
              <a:gd name="connsiteY1" fmla="*/ 0 h 1899046"/>
              <a:gd name="connsiteX2" fmla="*/ 1239843 w 1240229"/>
              <a:gd name="connsiteY2" fmla="*/ 1899046 h 1899046"/>
              <a:gd name="connsiteX3" fmla="*/ 0 w 1240229"/>
              <a:gd name="connsiteY3" fmla="*/ 1893163 h 189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0229" h="1899046">
                <a:moveTo>
                  <a:pt x="0" y="1893163"/>
                </a:moveTo>
                <a:lnTo>
                  <a:pt x="1228334" y="0"/>
                </a:lnTo>
                <a:cubicBezTo>
                  <a:pt x="1225126" y="630747"/>
                  <a:pt x="1243051" y="1268299"/>
                  <a:pt x="1239843" y="1899046"/>
                </a:cubicBezTo>
                <a:lnTo>
                  <a:pt x="0" y="18931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2554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738315" y="399630"/>
            <a:ext cx="4697507" cy="50276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667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Inspiration</a:t>
            </a:r>
          </a:p>
        </p:txBody>
      </p:sp>
      <p:sp>
        <p:nvSpPr>
          <p:cNvPr id="10" name="Freeform 5"/>
          <p:cNvSpPr>
            <a:spLocks/>
          </p:cNvSpPr>
          <p:nvPr/>
        </p:nvSpPr>
        <p:spPr bwMode="auto">
          <a:xfrm>
            <a:off x="3427040" y="1780905"/>
            <a:ext cx="730021" cy="4144372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1206119" y="2955378"/>
            <a:ext cx="1981723" cy="1756383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2" name="Freeform 5"/>
          <p:cNvSpPr>
            <a:spLocks/>
          </p:cNvSpPr>
          <p:nvPr/>
        </p:nvSpPr>
        <p:spPr bwMode="auto">
          <a:xfrm>
            <a:off x="1313945" y="3050944"/>
            <a:ext cx="1766068" cy="1565251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Space War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529223" y="1626071"/>
            <a:ext cx="6103029" cy="696296"/>
            <a:chOff x="8121872" y="2010009"/>
            <a:chExt cx="1739454" cy="1412819"/>
          </a:xfrm>
        </p:grpSpPr>
        <p:sp>
          <p:nvSpPr>
            <p:cNvPr id="23" name="圆角矩形 22"/>
            <p:cNvSpPr/>
            <p:nvPr/>
          </p:nvSpPr>
          <p:spPr>
            <a:xfrm>
              <a:off x="8121872" y="2010009"/>
              <a:ext cx="1739454" cy="1412819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8145763" y="2198938"/>
              <a:ext cx="1692569" cy="1041976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529115" y="3490265"/>
            <a:ext cx="6103029" cy="696296"/>
            <a:chOff x="8121873" y="2010009"/>
            <a:chExt cx="1739454" cy="1412819"/>
          </a:xfrm>
        </p:grpSpPr>
        <p:sp>
          <p:nvSpPr>
            <p:cNvPr id="29" name="圆角矩形 28"/>
            <p:cNvSpPr/>
            <p:nvPr/>
          </p:nvSpPr>
          <p:spPr>
            <a:xfrm>
              <a:off x="8121873" y="2010009"/>
              <a:ext cx="1739454" cy="1412819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8145763" y="2198938"/>
              <a:ext cx="1692569" cy="1041976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529226" y="5372016"/>
            <a:ext cx="6103029" cy="696296"/>
            <a:chOff x="8121873" y="2010009"/>
            <a:chExt cx="1739454" cy="1412819"/>
          </a:xfrm>
        </p:grpSpPr>
        <p:sp>
          <p:nvSpPr>
            <p:cNvPr id="35" name="圆角矩形 34"/>
            <p:cNvSpPr/>
            <p:nvPr/>
          </p:nvSpPr>
          <p:spPr>
            <a:xfrm>
              <a:off x="8121873" y="2010009"/>
              <a:ext cx="1739454" cy="1412819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8145763" y="2198938"/>
              <a:ext cx="1692569" cy="1041976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FFFFFF"/>
                </a:solidFill>
                <a:latin typeface="+mn-ea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4828984" y="1807705"/>
            <a:ext cx="5469113" cy="2696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Attraction.                Asteroids</a:t>
            </a:r>
            <a:r>
              <a:rPr lang="zh-CN" altLang="zh-CN" sz="1600" dirty="0">
                <a:solidFill>
                  <a:schemeClr val="tx1"/>
                </a:solidFill>
              </a:rPr>
              <a:t> </a:t>
            </a:r>
            <a:endParaRPr lang="en-US" altLang="zh-C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828984" y="3670203"/>
            <a:ext cx="5011339" cy="8613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Mover.        The basic class of my program         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828984" y="5547278"/>
            <a:ext cx="5011339" cy="2703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Bouncing Ball.         How to control the move of a ball</a:t>
            </a:r>
          </a:p>
        </p:txBody>
      </p:sp>
      <p:pic>
        <p:nvPicPr>
          <p:cNvPr id="3" name="图片 2" descr="图表, 散点图&#10;&#10;描述已自动生成">
            <a:extLst>
              <a:ext uri="{FF2B5EF4-FFF2-40B4-BE49-F238E27FC236}">
                <a16:creationId xmlns:a16="http://schemas.microsoft.com/office/drawing/2014/main" id="{35A346E2-2305-1D44-BA61-F7879F72E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9432" y="2964100"/>
            <a:ext cx="4791944" cy="3583377"/>
          </a:xfrm>
          <a:prstGeom prst="rect">
            <a:avLst/>
          </a:prstGeom>
        </p:spPr>
      </p:pic>
      <p:pic>
        <p:nvPicPr>
          <p:cNvPr id="6" name="图片 5" descr="图片包含 星星, 球, 播放器, 大&#10;&#10;描述已自动生成">
            <a:extLst>
              <a:ext uri="{FF2B5EF4-FFF2-40B4-BE49-F238E27FC236}">
                <a16:creationId xmlns:a16="http://schemas.microsoft.com/office/drawing/2014/main" id="{B17B894D-E3A6-9244-B009-8FB8CE546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404" y="2476208"/>
            <a:ext cx="3806934" cy="377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939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 rot="2700000">
            <a:off x="1242199" y="3098220"/>
            <a:ext cx="1498008" cy="1480357"/>
            <a:chOff x="3237545" y="4561747"/>
            <a:chExt cx="1146960" cy="1146960"/>
          </a:xfrm>
        </p:grpSpPr>
        <p:sp>
          <p:nvSpPr>
            <p:cNvPr id="30" name="圆角矩形 29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 rot="2700000">
            <a:off x="3311229" y="3098220"/>
            <a:ext cx="1498008" cy="1480357"/>
            <a:chOff x="3237545" y="4561747"/>
            <a:chExt cx="1146960" cy="1146960"/>
          </a:xfrm>
        </p:grpSpPr>
        <p:sp>
          <p:nvSpPr>
            <p:cNvPr id="33" name="圆角矩形 32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rgbClr val="595959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rot="2700000">
            <a:off x="5367780" y="3098220"/>
            <a:ext cx="1498008" cy="1480357"/>
            <a:chOff x="3237545" y="4561747"/>
            <a:chExt cx="1146960" cy="1146960"/>
          </a:xfrm>
        </p:grpSpPr>
        <p:sp>
          <p:nvSpPr>
            <p:cNvPr id="36" name="圆角矩形 35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 rot="2700000">
            <a:off x="7440828" y="3098220"/>
            <a:ext cx="1498008" cy="1480357"/>
            <a:chOff x="3237545" y="4561747"/>
            <a:chExt cx="1146960" cy="1146960"/>
          </a:xfrm>
        </p:grpSpPr>
        <p:sp>
          <p:nvSpPr>
            <p:cNvPr id="39" name="圆角矩形 38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4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 rot="2700000">
            <a:off x="9490769" y="3098220"/>
            <a:ext cx="1498008" cy="1480357"/>
            <a:chOff x="3237545" y="4561747"/>
            <a:chExt cx="1146960" cy="1146960"/>
          </a:xfrm>
        </p:grpSpPr>
        <p:sp>
          <p:nvSpPr>
            <p:cNvPr id="42" name="圆角矩形 41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5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FFFFFF"/>
                </a:solidFill>
                <a:latin typeface="+mn-ea"/>
              </a:endParaRPr>
            </a:p>
          </p:txBody>
        </p:sp>
      </p:grpSp>
      <p:sp>
        <p:nvSpPr>
          <p:cNvPr id="19" name="Text Placeholder 4"/>
          <p:cNvSpPr txBox="1">
            <a:spLocks/>
          </p:cNvSpPr>
          <p:nvPr/>
        </p:nvSpPr>
        <p:spPr>
          <a:xfrm>
            <a:off x="1378803" y="3687795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glm</a:t>
            </a:r>
            <a:r>
              <a:rPr lang="en-GB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::vec2 </a:t>
            </a:r>
            <a:r>
              <a:rPr lang="en-GB" altLang="zh-CN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pos</a:t>
            </a:r>
            <a:endParaRPr lang="en-GB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 Placeholder 4"/>
          <p:cNvSpPr txBox="1">
            <a:spLocks/>
          </p:cNvSpPr>
          <p:nvPr/>
        </p:nvSpPr>
        <p:spPr>
          <a:xfrm>
            <a:off x="3465795" y="3687795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glm</a:t>
            </a: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::vec2 vel</a:t>
            </a:r>
            <a:endParaRPr lang="en-GB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 Placeholder 4"/>
          <p:cNvSpPr txBox="1">
            <a:spLocks/>
          </p:cNvSpPr>
          <p:nvPr/>
        </p:nvSpPr>
        <p:spPr>
          <a:xfrm>
            <a:off x="5525180" y="3687795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glm</a:t>
            </a: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::vec2 acc</a:t>
            </a:r>
            <a:endParaRPr lang="en-GB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 Placeholder 4"/>
          <p:cNvSpPr txBox="1">
            <a:spLocks/>
          </p:cNvSpPr>
          <p:nvPr/>
        </p:nvSpPr>
        <p:spPr>
          <a:xfrm>
            <a:off x="7585276" y="3687795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float hp</a:t>
            </a:r>
          </a:p>
        </p:txBody>
      </p:sp>
      <p:sp>
        <p:nvSpPr>
          <p:cNvPr id="23" name="Text Placeholder 4"/>
          <p:cNvSpPr txBox="1">
            <a:spLocks/>
          </p:cNvSpPr>
          <p:nvPr/>
        </p:nvSpPr>
        <p:spPr>
          <a:xfrm>
            <a:off x="9664019" y="3687795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float category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ACCA2F6C-12C6-814D-82DF-F409DC28BFD6}"/>
              </a:ext>
            </a:extLst>
          </p:cNvPr>
          <p:cNvSpPr txBox="1"/>
          <p:nvPr/>
        </p:nvSpPr>
        <p:spPr>
          <a:xfrm>
            <a:off x="3738315" y="399630"/>
            <a:ext cx="4697507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F6D3C050-79A7-A546-92E5-9C434BA36231}"/>
              </a:ext>
            </a:extLst>
          </p:cNvPr>
          <p:cNvGrpSpPr/>
          <p:nvPr/>
        </p:nvGrpSpPr>
        <p:grpSpPr>
          <a:xfrm>
            <a:off x="5252696" y="963380"/>
            <a:ext cx="1728175" cy="1684495"/>
            <a:chOff x="2193191" y="1899415"/>
            <a:chExt cx="2421376" cy="2421376"/>
          </a:xfrm>
          <a:effectLst/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9B4EEDB1-1037-6E4B-8A02-CEBB73F2BE70}"/>
                </a:ext>
              </a:extLst>
            </p:cNvPr>
            <p:cNvSpPr/>
            <p:nvPr/>
          </p:nvSpPr>
          <p:spPr>
            <a:xfrm>
              <a:off x="2193191" y="1899415"/>
              <a:ext cx="2421376" cy="2421376"/>
            </a:xfrm>
            <a:prstGeom prst="ellipse">
              <a:avLst/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3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8EA28057-24E4-9941-A17B-4D3FA7BF9D4D}"/>
                </a:ext>
              </a:extLst>
            </p:cNvPr>
            <p:cNvSpPr/>
            <p:nvPr/>
          </p:nvSpPr>
          <p:spPr>
            <a:xfrm>
              <a:off x="2345502" y="2051726"/>
              <a:ext cx="2116756" cy="211675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165100" dist="88900" dir="2700000" algn="tl" rotWithShape="0">
                <a:schemeClr val="accent3">
                  <a:lumMod val="50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82550" h="317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zh-CN" sz="2400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Mover</a:t>
              </a:r>
              <a:endPara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219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2B5CD585-BE85-DA4D-836F-C991E90ED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814111"/>
            <a:ext cx="5294716" cy="322977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手机屏幕的截图&#10;&#10;描述已自动生成">
            <a:extLst>
              <a:ext uri="{FF2B5EF4-FFF2-40B4-BE49-F238E27FC236}">
                <a16:creationId xmlns:a16="http://schemas.microsoft.com/office/drawing/2014/main" id="{48022959-E16C-4F47-B145-E9F2D5647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03771"/>
            <a:ext cx="5294715" cy="405045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6B5383-2B5D-9847-A9C2-6316A799A130}"/>
              </a:ext>
            </a:extLst>
          </p:cNvPr>
          <p:cNvSpPr txBox="1"/>
          <p:nvPr/>
        </p:nvSpPr>
        <p:spPr>
          <a:xfrm>
            <a:off x="3237475" y="679622"/>
            <a:ext cx="6030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946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10"/>
          <p:cNvSpPr>
            <a:spLocks noChangeArrowheads="1"/>
          </p:cNvSpPr>
          <p:nvPr/>
        </p:nvSpPr>
        <p:spPr bwMode="auto">
          <a:xfrm rot="16200000">
            <a:off x="5114724" y="-1551965"/>
            <a:ext cx="1678304" cy="10587193"/>
          </a:xfrm>
          <a:prstGeom prst="downArrow">
            <a:avLst>
              <a:gd name="adj1" fmla="val 49074"/>
              <a:gd name="adj2" fmla="val 4481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667">
              <a:solidFill>
                <a:srgbClr val="0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" name="矩形标注 31"/>
          <p:cNvSpPr>
            <a:spLocks noChangeArrowheads="1"/>
          </p:cNvSpPr>
          <p:nvPr/>
        </p:nvSpPr>
        <p:spPr bwMode="auto">
          <a:xfrm>
            <a:off x="3858808" y="5046895"/>
            <a:ext cx="1970617" cy="55245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rgbClr val="595959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400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6" name="矩形标注 32"/>
          <p:cNvSpPr>
            <a:spLocks noChangeArrowheads="1"/>
          </p:cNvSpPr>
          <p:nvPr/>
        </p:nvSpPr>
        <p:spPr bwMode="auto">
          <a:xfrm>
            <a:off x="1595593" y="2450380"/>
            <a:ext cx="2112433" cy="7620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400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7" name="Rectangle 28"/>
          <p:cNvSpPr>
            <a:spLocks noChangeArrowheads="1"/>
          </p:cNvSpPr>
          <p:nvPr/>
        </p:nvSpPr>
        <p:spPr bwMode="auto">
          <a:xfrm>
            <a:off x="3636169" y="5128475"/>
            <a:ext cx="3033464" cy="134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600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creator of the enemy is controlled by the timer, creating an enemy every 5 seconds and firing randomly</a:t>
            </a:r>
            <a:endParaRPr lang="zh-CN" altLang="en-US" sz="1600" spc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28"/>
          <p:cNvSpPr>
            <a:spLocks noChangeArrowheads="1"/>
          </p:cNvSpPr>
          <p:nvPr/>
        </p:nvSpPr>
        <p:spPr bwMode="auto">
          <a:xfrm>
            <a:off x="1487256" y="1476119"/>
            <a:ext cx="3033461" cy="1020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Use the Mover’s update() to update the position of the enemy, bullet and player.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标注 35"/>
          <p:cNvSpPr>
            <a:spLocks noChangeArrowheads="1"/>
          </p:cNvSpPr>
          <p:nvPr/>
        </p:nvSpPr>
        <p:spPr bwMode="auto">
          <a:xfrm>
            <a:off x="6138590" y="2450380"/>
            <a:ext cx="2112433" cy="7620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400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0" name="Rectangle 28"/>
          <p:cNvSpPr>
            <a:spLocks noChangeArrowheads="1"/>
          </p:cNvSpPr>
          <p:nvPr/>
        </p:nvSpPr>
        <p:spPr bwMode="auto">
          <a:xfrm>
            <a:off x="6030252" y="1476117"/>
            <a:ext cx="3033464" cy="1020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" altLang="zh-CN" sz="1600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whether the position of the mover overlaps, if so, hp-1</a:t>
            </a:r>
            <a:endParaRPr lang="zh-CN" altLang="en-US" sz="1600" spc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标注 37"/>
          <p:cNvSpPr>
            <a:spLocks noChangeArrowheads="1"/>
          </p:cNvSpPr>
          <p:nvPr/>
        </p:nvSpPr>
        <p:spPr bwMode="auto">
          <a:xfrm>
            <a:off x="8280635" y="5046895"/>
            <a:ext cx="1968500" cy="55245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chemeClr val="accent4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400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2" name="Rectangle 28"/>
          <p:cNvSpPr>
            <a:spLocks noChangeArrowheads="1"/>
          </p:cNvSpPr>
          <p:nvPr/>
        </p:nvSpPr>
        <p:spPr bwMode="auto">
          <a:xfrm>
            <a:off x="8055883" y="5128475"/>
            <a:ext cx="3033461" cy="700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600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hp &lt;= 0, remove the Mover from the vector movers.</a:t>
            </a:r>
            <a:endParaRPr lang="zh-CN" altLang="en-US" sz="1600" spc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1336460" y="2955392"/>
            <a:ext cx="1777800" cy="15756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1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>
            <a:off x="1444289" y="3031291"/>
            <a:ext cx="1584337" cy="140418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1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update the position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>
            <a:off x="3650736" y="2955392"/>
            <a:ext cx="1777800" cy="15756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595959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2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3758565" y="3031291"/>
            <a:ext cx="1584337" cy="140418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2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Create the enemy and it will fire randomly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5846048" y="2955392"/>
            <a:ext cx="1777800" cy="15756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3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8" name="Freeform 5"/>
          <p:cNvSpPr>
            <a:spLocks/>
          </p:cNvSpPr>
          <p:nvPr/>
        </p:nvSpPr>
        <p:spPr bwMode="auto">
          <a:xfrm>
            <a:off x="5953876" y="3031291"/>
            <a:ext cx="1584337" cy="140418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157757" y="3203023"/>
            <a:ext cx="1239407" cy="1077218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Arial" panose="020B0604020202020204" pitchFamily="34" charset="0"/>
              </a:rPr>
              <a:t>Determine if an enemy was hit by a bullet </a:t>
            </a:r>
            <a:endParaRPr lang="zh-CN" altLang="en-US" sz="16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58" name="Freeform 5"/>
          <p:cNvSpPr>
            <a:spLocks/>
          </p:cNvSpPr>
          <p:nvPr/>
        </p:nvSpPr>
        <p:spPr bwMode="auto">
          <a:xfrm>
            <a:off x="8064016" y="2955391"/>
            <a:ext cx="1777800" cy="15756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4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>
            <a:off x="8171844" y="3031289"/>
            <a:ext cx="1584337" cy="140418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8344308" y="3198013"/>
            <a:ext cx="1239407" cy="1077218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a mover that hp is less than 1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FFC7F828-A2A8-2448-A77D-514F15B98650}"/>
              </a:ext>
            </a:extLst>
          </p:cNvPr>
          <p:cNvSpPr txBox="1"/>
          <p:nvPr/>
        </p:nvSpPr>
        <p:spPr>
          <a:xfrm>
            <a:off x="3474337" y="438529"/>
            <a:ext cx="4697507" cy="5232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2941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738315" y="399630"/>
            <a:ext cx="4697507" cy="46166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of player</a:t>
            </a:r>
          </a:p>
        </p:txBody>
      </p:sp>
      <p:grpSp>
        <p:nvGrpSpPr>
          <p:cNvPr id="71" name="组合 70"/>
          <p:cNvGrpSpPr/>
          <p:nvPr/>
        </p:nvGrpSpPr>
        <p:grpSpPr>
          <a:xfrm>
            <a:off x="2063800" y="2030478"/>
            <a:ext cx="2684915" cy="924244"/>
            <a:chOff x="1547850" y="1522858"/>
            <a:chExt cx="2013686" cy="693183"/>
          </a:xfrm>
        </p:grpSpPr>
        <p:grpSp>
          <p:nvGrpSpPr>
            <p:cNvPr id="32" name="组合 31"/>
            <p:cNvGrpSpPr/>
            <p:nvPr/>
          </p:nvGrpSpPr>
          <p:grpSpPr>
            <a:xfrm flipH="1">
              <a:off x="1547850" y="1615994"/>
              <a:ext cx="2013686" cy="600047"/>
              <a:chOff x="5947699" y="1317986"/>
              <a:chExt cx="2684915" cy="800060"/>
            </a:xfrm>
          </p:grpSpPr>
          <p:grpSp>
            <p:nvGrpSpPr>
              <p:cNvPr id="33" name="组合 32"/>
              <p:cNvGrpSpPr/>
              <p:nvPr/>
            </p:nvGrpSpPr>
            <p:grpSpPr>
              <a:xfrm flipV="1">
                <a:off x="5947699" y="1317986"/>
                <a:ext cx="2684915" cy="333365"/>
                <a:chOff x="5272248" y="4626108"/>
                <a:chExt cx="2684915" cy="333365"/>
              </a:xfrm>
            </p:grpSpPr>
            <p:sp>
              <p:nvSpPr>
                <p:cNvPr id="36" name="椭圆 35"/>
                <p:cNvSpPr/>
                <p:nvPr/>
              </p:nvSpPr>
              <p:spPr>
                <a:xfrm>
                  <a:off x="5272248" y="4626108"/>
                  <a:ext cx="81021" cy="81021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2400">
                    <a:solidFill>
                      <a:prstClr val="white"/>
                    </a:solidFill>
                    <a:latin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7" name="任意多边形 36"/>
                <p:cNvSpPr/>
                <p:nvPr/>
              </p:nvSpPr>
              <p:spPr>
                <a:xfrm>
                  <a:off x="5335428" y="4686869"/>
                  <a:ext cx="2621735" cy="272604"/>
                </a:xfrm>
                <a:custGeom>
                  <a:avLst/>
                  <a:gdLst>
                    <a:gd name="connsiteX0" fmla="*/ 0 w 2815771"/>
                    <a:gd name="connsiteY0" fmla="*/ 0 h 638628"/>
                    <a:gd name="connsiteX1" fmla="*/ 725714 w 2815771"/>
                    <a:gd name="connsiteY1" fmla="*/ 638628 h 638628"/>
                    <a:gd name="connsiteX2" fmla="*/ 2815771 w 2815771"/>
                    <a:gd name="connsiteY2" fmla="*/ 638628 h 638628"/>
                    <a:gd name="connsiteX0" fmla="*/ 0 w 2815771"/>
                    <a:gd name="connsiteY0" fmla="*/ 0 h 649982"/>
                    <a:gd name="connsiteX1" fmla="*/ 254183 w 2815771"/>
                    <a:gd name="connsiteY1" fmla="*/ 649982 h 649982"/>
                    <a:gd name="connsiteX2" fmla="*/ 2815771 w 2815771"/>
                    <a:gd name="connsiteY2" fmla="*/ 638628 h 649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15771" h="649982">
                      <a:moveTo>
                        <a:pt x="0" y="0"/>
                      </a:moveTo>
                      <a:lnTo>
                        <a:pt x="254183" y="649982"/>
                      </a:lnTo>
                      <a:lnTo>
                        <a:pt x="2815771" y="638628"/>
                      </a:lnTo>
                    </a:path>
                  </a:pathLst>
                </a:cu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2400">
                    <a:solidFill>
                      <a:prstClr val="white"/>
                    </a:solidFill>
                    <a:latin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5" name="文本框 95"/>
              <p:cNvSpPr txBox="1"/>
              <p:nvPr/>
            </p:nvSpPr>
            <p:spPr>
              <a:xfrm>
                <a:off x="6290683" y="1331295"/>
                <a:ext cx="2341931" cy="7867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defRPr/>
                </a:pPr>
                <a:r>
                  <a:rPr lang="en-US" altLang="zh-CN" sz="1600" spc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player can use j to create bullet mover</a:t>
                </a:r>
                <a:endParaRPr lang="zh-CN" altLang="en-US" sz="1600" spc="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4" name="Group 36"/>
            <p:cNvGrpSpPr>
              <a:grpSpLocks noChangeAspect="1"/>
            </p:cNvGrpSpPr>
            <p:nvPr/>
          </p:nvGrpSpPr>
          <p:grpSpPr bwMode="auto">
            <a:xfrm>
              <a:off x="2979597" y="1522858"/>
              <a:ext cx="155196" cy="45462"/>
              <a:chOff x="3595" y="2465"/>
              <a:chExt cx="495" cy="145"/>
            </a:xfrm>
            <a:solidFill>
              <a:schemeClr val="tx1">
                <a:lumMod val="50000"/>
                <a:lumOff val="50000"/>
                <a:alpha val="40000"/>
              </a:schemeClr>
            </a:solidFill>
          </p:grpSpPr>
          <p:sp>
            <p:nvSpPr>
              <p:cNvPr id="46" name="Rectangle 38"/>
              <p:cNvSpPr>
                <a:spLocks noChangeArrowheads="1"/>
              </p:cNvSpPr>
              <p:nvPr/>
            </p:nvSpPr>
            <p:spPr bwMode="auto">
              <a:xfrm>
                <a:off x="3716" y="2465"/>
                <a:ext cx="252" cy="9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Rectangle 40"/>
              <p:cNvSpPr>
                <a:spLocks noChangeArrowheads="1"/>
              </p:cNvSpPr>
              <p:nvPr/>
            </p:nvSpPr>
            <p:spPr bwMode="auto">
              <a:xfrm>
                <a:off x="3595" y="2570"/>
                <a:ext cx="495" cy="4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38" name="组合 37"/>
          <p:cNvGrpSpPr/>
          <p:nvPr/>
        </p:nvGrpSpPr>
        <p:grpSpPr>
          <a:xfrm flipH="1" flipV="1">
            <a:off x="850572" y="4647650"/>
            <a:ext cx="2684915" cy="1841008"/>
            <a:chOff x="5947699" y="-189648"/>
            <a:chExt cx="2684915" cy="1840999"/>
          </a:xfrm>
        </p:grpSpPr>
        <p:grpSp>
          <p:nvGrpSpPr>
            <p:cNvPr id="39" name="组合 38"/>
            <p:cNvGrpSpPr/>
            <p:nvPr/>
          </p:nvGrpSpPr>
          <p:grpSpPr>
            <a:xfrm flipV="1">
              <a:off x="5947699" y="1317986"/>
              <a:ext cx="2684915" cy="333365"/>
              <a:chOff x="5272248" y="4626108"/>
              <a:chExt cx="2684915" cy="333365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5272248" y="4626108"/>
                <a:ext cx="81021" cy="8102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3" name="任意多边形 42"/>
              <p:cNvSpPr/>
              <p:nvPr/>
            </p:nvSpPr>
            <p:spPr>
              <a:xfrm>
                <a:off x="5335428" y="4686869"/>
                <a:ext cx="2621735" cy="272604"/>
              </a:xfrm>
              <a:custGeom>
                <a:avLst/>
                <a:gdLst>
                  <a:gd name="connsiteX0" fmla="*/ 0 w 2815771"/>
                  <a:gd name="connsiteY0" fmla="*/ 0 h 638628"/>
                  <a:gd name="connsiteX1" fmla="*/ 725714 w 2815771"/>
                  <a:gd name="connsiteY1" fmla="*/ 638628 h 638628"/>
                  <a:gd name="connsiteX2" fmla="*/ 2815771 w 2815771"/>
                  <a:gd name="connsiteY2" fmla="*/ 638628 h 638628"/>
                  <a:gd name="connsiteX0" fmla="*/ 0 w 2815771"/>
                  <a:gd name="connsiteY0" fmla="*/ 0 h 649982"/>
                  <a:gd name="connsiteX1" fmla="*/ 254183 w 2815771"/>
                  <a:gd name="connsiteY1" fmla="*/ 649982 h 649982"/>
                  <a:gd name="connsiteX2" fmla="*/ 2815771 w 2815771"/>
                  <a:gd name="connsiteY2" fmla="*/ 638628 h 64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5771" h="649982">
                    <a:moveTo>
                      <a:pt x="0" y="0"/>
                    </a:moveTo>
                    <a:lnTo>
                      <a:pt x="254183" y="649982"/>
                    </a:lnTo>
                    <a:lnTo>
                      <a:pt x="2815771" y="638628"/>
                    </a:lnTo>
                  </a:path>
                </a:pathLst>
              </a:cu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1" name="文本框 107"/>
            <p:cNvSpPr txBox="1"/>
            <p:nvPr/>
          </p:nvSpPr>
          <p:spPr>
            <a:xfrm flipV="1">
              <a:off x="6290683" y="-189648"/>
              <a:ext cx="2341931" cy="15254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600" spc="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The player can use </a:t>
              </a:r>
              <a:r>
                <a:rPr lang="en-US" altLang="zh-CN" sz="1600" spc="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awsd</a:t>
              </a:r>
              <a:r>
                <a:rPr lang="en-US" altLang="zh-CN" sz="1600" spc="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to control the velocity of the spacecraft</a:t>
              </a:r>
              <a:endParaRPr lang="zh-CN" altLang="en-US" sz="1600" spc="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273169" y="1923039"/>
            <a:ext cx="2792504" cy="1407265"/>
            <a:chOff x="5947699" y="819212"/>
            <a:chExt cx="2792499" cy="1407261"/>
          </a:xfrm>
        </p:grpSpPr>
        <p:grpSp>
          <p:nvGrpSpPr>
            <p:cNvPr id="21" name="组合 20"/>
            <p:cNvGrpSpPr/>
            <p:nvPr/>
          </p:nvGrpSpPr>
          <p:grpSpPr>
            <a:xfrm flipV="1">
              <a:off x="5947699" y="1317986"/>
              <a:ext cx="2684915" cy="333365"/>
              <a:chOff x="5272248" y="4626108"/>
              <a:chExt cx="2684915" cy="333365"/>
            </a:xfrm>
          </p:grpSpPr>
          <p:sp>
            <p:nvSpPr>
              <p:cNvPr id="24" name="椭圆 23"/>
              <p:cNvSpPr/>
              <p:nvPr/>
            </p:nvSpPr>
            <p:spPr>
              <a:xfrm>
                <a:off x="5272248" y="4626108"/>
                <a:ext cx="81021" cy="8102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5" name="任意多边形 24"/>
              <p:cNvSpPr/>
              <p:nvPr/>
            </p:nvSpPr>
            <p:spPr>
              <a:xfrm>
                <a:off x="5335428" y="4686869"/>
                <a:ext cx="2621735" cy="272604"/>
              </a:xfrm>
              <a:custGeom>
                <a:avLst/>
                <a:gdLst>
                  <a:gd name="connsiteX0" fmla="*/ 0 w 2815771"/>
                  <a:gd name="connsiteY0" fmla="*/ 0 h 638628"/>
                  <a:gd name="connsiteX1" fmla="*/ 725714 w 2815771"/>
                  <a:gd name="connsiteY1" fmla="*/ 638628 h 638628"/>
                  <a:gd name="connsiteX2" fmla="*/ 2815771 w 2815771"/>
                  <a:gd name="connsiteY2" fmla="*/ 638628 h 638628"/>
                  <a:gd name="connsiteX0" fmla="*/ 0 w 2815771"/>
                  <a:gd name="connsiteY0" fmla="*/ 0 h 649982"/>
                  <a:gd name="connsiteX1" fmla="*/ 254183 w 2815771"/>
                  <a:gd name="connsiteY1" fmla="*/ 649982 h 649982"/>
                  <a:gd name="connsiteX2" fmla="*/ 2815771 w 2815771"/>
                  <a:gd name="connsiteY2" fmla="*/ 638628 h 64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5771" h="649982">
                    <a:moveTo>
                      <a:pt x="0" y="0"/>
                    </a:moveTo>
                    <a:lnTo>
                      <a:pt x="254183" y="649982"/>
                    </a:lnTo>
                    <a:lnTo>
                      <a:pt x="2815771" y="638628"/>
                    </a:lnTo>
                  </a:path>
                </a:pathLst>
              </a:cu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2" name="文本框 82"/>
            <p:cNvSpPr txBox="1"/>
            <p:nvPr/>
          </p:nvSpPr>
          <p:spPr>
            <a:xfrm>
              <a:off x="6852147" y="819212"/>
              <a:ext cx="1780467" cy="400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endParaRPr lang="zh-CN" altLang="en-US" sz="2000" b="1" dirty="0">
                <a:solidFill>
                  <a:srgbClr val="6A696A"/>
                </a:solidFill>
                <a:latin typeface="+mn-ea"/>
              </a:endParaRPr>
            </a:p>
          </p:txBody>
        </p:sp>
        <p:sp>
          <p:nvSpPr>
            <p:cNvPr id="23" name="文本框 83"/>
            <p:cNvSpPr txBox="1"/>
            <p:nvPr/>
          </p:nvSpPr>
          <p:spPr>
            <a:xfrm>
              <a:off x="6398266" y="1331295"/>
              <a:ext cx="2341932" cy="895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200" spc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The player can press the mouse to create a black hole to attract bullet</a:t>
              </a:r>
              <a:endPara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 flipV="1">
            <a:off x="6743189" y="4542872"/>
            <a:ext cx="2792504" cy="1601297"/>
            <a:chOff x="5947699" y="170714"/>
            <a:chExt cx="2792499" cy="1601290"/>
          </a:xfrm>
        </p:grpSpPr>
        <p:grpSp>
          <p:nvGrpSpPr>
            <p:cNvPr id="27" name="组合 26"/>
            <p:cNvGrpSpPr/>
            <p:nvPr/>
          </p:nvGrpSpPr>
          <p:grpSpPr>
            <a:xfrm flipV="1">
              <a:off x="5947699" y="1317986"/>
              <a:ext cx="2684915" cy="333365"/>
              <a:chOff x="5272248" y="4626108"/>
              <a:chExt cx="2684915" cy="333365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5272248" y="4626108"/>
                <a:ext cx="81021" cy="81021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1" name="任意多边形 30"/>
              <p:cNvSpPr/>
              <p:nvPr/>
            </p:nvSpPr>
            <p:spPr>
              <a:xfrm>
                <a:off x="5335428" y="4686869"/>
                <a:ext cx="2621735" cy="272604"/>
              </a:xfrm>
              <a:custGeom>
                <a:avLst/>
                <a:gdLst>
                  <a:gd name="connsiteX0" fmla="*/ 0 w 2815771"/>
                  <a:gd name="connsiteY0" fmla="*/ 0 h 638628"/>
                  <a:gd name="connsiteX1" fmla="*/ 725714 w 2815771"/>
                  <a:gd name="connsiteY1" fmla="*/ 638628 h 638628"/>
                  <a:gd name="connsiteX2" fmla="*/ 2815771 w 2815771"/>
                  <a:gd name="connsiteY2" fmla="*/ 638628 h 638628"/>
                  <a:gd name="connsiteX0" fmla="*/ 0 w 2815771"/>
                  <a:gd name="connsiteY0" fmla="*/ 0 h 649982"/>
                  <a:gd name="connsiteX1" fmla="*/ 254183 w 2815771"/>
                  <a:gd name="connsiteY1" fmla="*/ 649982 h 649982"/>
                  <a:gd name="connsiteX2" fmla="*/ 2815771 w 2815771"/>
                  <a:gd name="connsiteY2" fmla="*/ 638628 h 649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15771" h="649982">
                    <a:moveTo>
                      <a:pt x="0" y="0"/>
                    </a:moveTo>
                    <a:lnTo>
                      <a:pt x="254183" y="649982"/>
                    </a:lnTo>
                    <a:lnTo>
                      <a:pt x="2815771" y="638628"/>
                    </a:lnTo>
                  </a:path>
                </a:pathLst>
              </a:cu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8" name="文本框 88"/>
            <p:cNvSpPr txBox="1"/>
            <p:nvPr/>
          </p:nvSpPr>
          <p:spPr>
            <a:xfrm flipV="1">
              <a:off x="6852147" y="1371896"/>
              <a:ext cx="1780467" cy="400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endParaRPr lang="zh-CN" altLang="en-US" sz="2000" b="1" dirty="0">
                <a:solidFill>
                  <a:srgbClr val="6A696A"/>
                </a:solidFill>
                <a:latin typeface="+mn-ea"/>
              </a:endParaRPr>
            </a:p>
          </p:txBody>
        </p:sp>
        <p:sp>
          <p:nvSpPr>
            <p:cNvPr id="29" name="文本框 89"/>
            <p:cNvSpPr txBox="1"/>
            <p:nvPr/>
          </p:nvSpPr>
          <p:spPr>
            <a:xfrm flipV="1">
              <a:off x="6398266" y="170714"/>
              <a:ext cx="2341932" cy="115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The player can use b to create a different bullet mover called bomb</a:t>
              </a:r>
              <a:endParaRPr lang="zh-CN" altLang="en-US" sz="16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3021820" y="3216940"/>
            <a:ext cx="1656097" cy="1656099"/>
            <a:chOff x="2266364" y="2412705"/>
            <a:chExt cx="1242073" cy="1242074"/>
          </a:xfrm>
        </p:grpSpPr>
        <p:grpSp>
          <p:nvGrpSpPr>
            <p:cNvPr id="3" name="组合 2"/>
            <p:cNvGrpSpPr/>
            <p:nvPr/>
          </p:nvGrpSpPr>
          <p:grpSpPr>
            <a:xfrm>
              <a:off x="2266364" y="2412705"/>
              <a:ext cx="1242073" cy="1242074"/>
              <a:chOff x="4993868" y="2326868"/>
              <a:chExt cx="2204265" cy="2204265"/>
            </a:xfrm>
            <a:effectLst>
              <a:outerShdw blurRad="292100" dist="1143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4" name="任意多边形 3"/>
              <p:cNvSpPr/>
              <p:nvPr/>
            </p:nvSpPr>
            <p:spPr>
              <a:xfrm>
                <a:off x="4993868" y="2326868"/>
                <a:ext cx="2204265" cy="2204265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8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8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5305425" y="2638425"/>
                <a:ext cx="1581150" cy="158115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5370108" y="2708871"/>
                <a:ext cx="1451783" cy="1451783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19050"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56" name="文本框 122"/>
            <p:cNvSpPr txBox="1"/>
            <p:nvPr/>
          </p:nvSpPr>
          <p:spPr>
            <a:xfrm>
              <a:off x="2501336" y="2761459"/>
              <a:ext cx="750088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400" b="1" dirty="0">
                  <a:solidFill>
                    <a:schemeClr val="accent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Move</a:t>
              </a:r>
              <a:endParaRPr lang="zh-CN" alt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263436" y="2271853"/>
            <a:ext cx="1656097" cy="1656099"/>
            <a:chOff x="3197576" y="1703890"/>
            <a:chExt cx="1242073" cy="1242074"/>
          </a:xfrm>
        </p:grpSpPr>
        <p:grpSp>
          <p:nvGrpSpPr>
            <p:cNvPr id="8" name="组合 7"/>
            <p:cNvGrpSpPr/>
            <p:nvPr/>
          </p:nvGrpSpPr>
          <p:grpSpPr>
            <a:xfrm>
              <a:off x="3197576" y="1703890"/>
              <a:ext cx="1242073" cy="1242074"/>
              <a:chOff x="4993868" y="2326868"/>
              <a:chExt cx="2204265" cy="2204265"/>
            </a:xfrm>
            <a:effectLst>
              <a:outerShdw blurRad="292100" dist="1143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9" name="任意多边形 8"/>
              <p:cNvSpPr/>
              <p:nvPr/>
            </p:nvSpPr>
            <p:spPr>
              <a:xfrm>
                <a:off x="4993868" y="2326868"/>
                <a:ext cx="2204265" cy="2204265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8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8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5305425" y="2638425"/>
                <a:ext cx="1581150" cy="158115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5370108" y="2708871"/>
                <a:ext cx="1451783" cy="1451783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19050"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3455871" y="2104867"/>
              <a:ext cx="750088" cy="534645"/>
              <a:chOff x="4145698" y="1252234"/>
              <a:chExt cx="1000117" cy="712860"/>
            </a:xfrm>
          </p:grpSpPr>
          <p:sp>
            <p:nvSpPr>
              <p:cNvPr id="59" name="文本框 125"/>
              <p:cNvSpPr txBox="1"/>
              <p:nvPr/>
            </p:nvSpPr>
            <p:spPr>
              <a:xfrm>
                <a:off x="4145698" y="1252234"/>
                <a:ext cx="100011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2800" b="1" dirty="0">
                    <a:solidFill>
                      <a:schemeClr val="accent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Fire</a:t>
                </a:r>
                <a:endParaRPr lang="zh-CN" altLang="en-US" sz="2800" b="1" dirty="0">
                  <a:solidFill>
                    <a:schemeClr val="accent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文本框 126"/>
              <p:cNvSpPr txBox="1"/>
              <p:nvPr/>
            </p:nvSpPr>
            <p:spPr>
              <a:xfrm>
                <a:off x="4266702" y="1688095"/>
                <a:ext cx="74041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endParaRPr lang="zh-CN" altLang="en-US" sz="1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69" name="组合 68"/>
          <p:cNvGrpSpPr/>
          <p:nvPr/>
        </p:nvGrpSpPr>
        <p:grpSpPr>
          <a:xfrm>
            <a:off x="6828244" y="2271853"/>
            <a:ext cx="1656097" cy="1656099"/>
            <a:chOff x="5121182" y="1703890"/>
            <a:chExt cx="1242073" cy="1242074"/>
          </a:xfrm>
        </p:grpSpPr>
        <p:grpSp>
          <p:nvGrpSpPr>
            <p:cNvPr id="16" name="组合 15"/>
            <p:cNvGrpSpPr/>
            <p:nvPr/>
          </p:nvGrpSpPr>
          <p:grpSpPr>
            <a:xfrm>
              <a:off x="5121182" y="1703890"/>
              <a:ext cx="1242073" cy="1242074"/>
              <a:chOff x="4993868" y="2326868"/>
              <a:chExt cx="2204265" cy="2204265"/>
            </a:xfrm>
            <a:effectLst>
              <a:outerShdw blurRad="292100" dist="1143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17" name="任意多边形 16"/>
              <p:cNvSpPr/>
              <p:nvPr/>
            </p:nvSpPr>
            <p:spPr>
              <a:xfrm>
                <a:off x="4993868" y="2326868"/>
                <a:ext cx="2204265" cy="2204265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8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8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5305425" y="2638425"/>
                <a:ext cx="1581150" cy="158115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5370108" y="2708871"/>
                <a:ext cx="1451783" cy="1451783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19050"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5368281" y="2064094"/>
              <a:ext cx="750088" cy="575416"/>
              <a:chOff x="4123036" y="1197872"/>
              <a:chExt cx="1000117" cy="767222"/>
            </a:xfrm>
          </p:grpSpPr>
          <p:sp>
            <p:nvSpPr>
              <p:cNvPr id="62" name="文本框 128"/>
              <p:cNvSpPr txBox="1"/>
              <p:nvPr/>
            </p:nvSpPr>
            <p:spPr>
              <a:xfrm>
                <a:off x="4123036" y="1197872"/>
                <a:ext cx="1000117" cy="707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endParaRPr lang="zh-CN" altLang="en-US" sz="4000" dirty="0">
                  <a:solidFill>
                    <a:schemeClr val="accent1"/>
                  </a:solidFill>
                  <a:latin typeface="Impact" panose="020B080603090205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3" name="文本框 129"/>
              <p:cNvSpPr txBox="1"/>
              <p:nvPr/>
            </p:nvSpPr>
            <p:spPr>
              <a:xfrm>
                <a:off x="4266701" y="1688095"/>
                <a:ext cx="74041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endParaRPr lang="zh-CN" altLang="en-US" sz="1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68" name="组合 67"/>
          <p:cNvGrpSpPr/>
          <p:nvPr/>
        </p:nvGrpSpPr>
        <p:grpSpPr>
          <a:xfrm>
            <a:off x="5563252" y="3216940"/>
            <a:ext cx="1656097" cy="1656099"/>
            <a:chOff x="4172438" y="2412705"/>
            <a:chExt cx="1242073" cy="1242074"/>
          </a:xfrm>
        </p:grpSpPr>
        <p:grpSp>
          <p:nvGrpSpPr>
            <p:cNvPr id="12" name="组合 11"/>
            <p:cNvGrpSpPr/>
            <p:nvPr/>
          </p:nvGrpSpPr>
          <p:grpSpPr>
            <a:xfrm>
              <a:off x="4172438" y="2412705"/>
              <a:ext cx="1242073" cy="1242074"/>
              <a:chOff x="4993868" y="2326868"/>
              <a:chExt cx="2204265" cy="2204265"/>
            </a:xfrm>
            <a:effectLst>
              <a:outerShdw blurRad="292100" dist="1143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13" name="任意多边形 12"/>
              <p:cNvSpPr/>
              <p:nvPr/>
            </p:nvSpPr>
            <p:spPr>
              <a:xfrm>
                <a:off x="4993868" y="2326868"/>
                <a:ext cx="2204265" cy="2204265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8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8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5305425" y="2638425"/>
                <a:ext cx="1581150" cy="158115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5370108" y="2708871"/>
                <a:ext cx="1451783" cy="1451783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19050"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64" name="组合 63"/>
            <p:cNvGrpSpPr/>
            <p:nvPr/>
          </p:nvGrpSpPr>
          <p:grpSpPr>
            <a:xfrm>
              <a:off x="4411705" y="2761460"/>
              <a:ext cx="750088" cy="575417"/>
              <a:chOff x="4123036" y="1197871"/>
              <a:chExt cx="1000117" cy="767223"/>
            </a:xfrm>
          </p:grpSpPr>
          <p:sp>
            <p:nvSpPr>
              <p:cNvPr id="65" name="文本框 131"/>
              <p:cNvSpPr txBox="1"/>
              <p:nvPr/>
            </p:nvSpPr>
            <p:spPr>
              <a:xfrm>
                <a:off x="4123036" y="1197871"/>
                <a:ext cx="10001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2400" b="1" dirty="0">
                    <a:solidFill>
                      <a:schemeClr val="accent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Bomb</a:t>
                </a:r>
                <a:endParaRPr lang="zh-CN" altLang="en-US" sz="2400" b="1" dirty="0">
                  <a:solidFill>
                    <a:schemeClr val="accent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6" name="文本框 132"/>
              <p:cNvSpPr txBox="1"/>
              <p:nvPr/>
            </p:nvSpPr>
            <p:spPr>
              <a:xfrm>
                <a:off x="4266701" y="1688095"/>
                <a:ext cx="74041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endParaRPr lang="zh-CN" altLang="en-US" sz="1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6F23791F-78DD-8A47-AAD0-385ED9DE6A98}"/>
              </a:ext>
            </a:extLst>
          </p:cNvPr>
          <p:cNvGrpSpPr/>
          <p:nvPr/>
        </p:nvGrpSpPr>
        <p:grpSpPr>
          <a:xfrm>
            <a:off x="6824210" y="2260215"/>
            <a:ext cx="1656097" cy="1656099"/>
            <a:chOff x="2266364" y="2412705"/>
            <a:chExt cx="1242073" cy="1242074"/>
          </a:xfrm>
        </p:grpSpPr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07E8C865-D4D1-A74A-939F-B04AD712FC45}"/>
                </a:ext>
              </a:extLst>
            </p:cNvPr>
            <p:cNvGrpSpPr/>
            <p:nvPr/>
          </p:nvGrpSpPr>
          <p:grpSpPr>
            <a:xfrm>
              <a:off x="2266364" y="2412705"/>
              <a:ext cx="1242073" cy="1242074"/>
              <a:chOff x="4993868" y="2326868"/>
              <a:chExt cx="2204265" cy="2204265"/>
            </a:xfrm>
            <a:effectLst>
              <a:outerShdw blurRad="292100" dist="114300" dir="2700000" algn="tl" rotWithShape="0">
                <a:prstClr val="black">
                  <a:alpha val="25000"/>
                </a:prstClr>
              </a:outerShdw>
            </a:effectLst>
          </p:grpSpPr>
          <p:sp>
            <p:nvSpPr>
              <p:cNvPr id="80" name="任意多边形 3">
                <a:extLst>
                  <a:ext uri="{FF2B5EF4-FFF2-40B4-BE49-F238E27FC236}">
                    <a16:creationId xmlns:a16="http://schemas.microsoft.com/office/drawing/2014/main" id="{63458D56-E7DC-7549-9820-CF3EE8697DF6}"/>
                  </a:ext>
                </a:extLst>
              </p:cNvPr>
              <p:cNvSpPr/>
              <p:nvPr/>
            </p:nvSpPr>
            <p:spPr>
              <a:xfrm>
                <a:off x="4993868" y="2326868"/>
                <a:ext cx="2204265" cy="2204265"/>
              </a:xfrm>
              <a:custGeom>
                <a:avLst/>
                <a:gdLst>
                  <a:gd name="connsiteX0" fmla="*/ 1102132 w 2204265"/>
                  <a:gd name="connsiteY0" fmla="*/ 321083 h 2204265"/>
                  <a:gd name="connsiteX1" fmla="*/ 311557 w 2204265"/>
                  <a:gd name="connsiteY1" fmla="*/ 1111658 h 2204265"/>
                  <a:gd name="connsiteX2" fmla="*/ 1102132 w 2204265"/>
                  <a:gd name="connsiteY2" fmla="*/ 1902233 h 2204265"/>
                  <a:gd name="connsiteX3" fmla="*/ 1892707 w 2204265"/>
                  <a:gd name="connsiteY3" fmla="*/ 1111658 h 2204265"/>
                  <a:gd name="connsiteX4" fmla="*/ 1102132 w 2204265"/>
                  <a:gd name="connsiteY4" fmla="*/ 321083 h 2204265"/>
                  <a:gd name="connsiteX5" fmla="*/ 977042 w 2204265"/>
                  <a:gd name="connsiteY5" fmla="*/ 0 h 2204265"/>
                  <a:gd name="connsiteX6" fmla="*/ 1227224 w 2204265"/>
                  <a:gd name="connsiteY6" fmla="*/ 0 h 2204265"/>
                  <a:gd name="connsiteX7" fmla="*/ 1276006 w 2204265"/>
                  <a:gd name="connsiteY7" fmla="*/ 227584 h 2204265"/>
                  <a:gd name="connsiteX8" fmla="*/ 1287791 w 2204265"/>
                  <a:gd name="connsiteY8" fmla="*/ 229382 h 2204265"/>
                  <a:gd name="connsiteX9" fmla="*/ 1387705 w 2204265"/>
                  <a:gd name="connsiteY9" fmla="*/ 259057 h 2204265"/>
                  <a:gd name="connsiteX10" fmla="*/ 1544868 w 2204265"/>
                  <a:gd name="connsiteY10" fmla="*/ 85113 h 2204265"/>
                  <a:gd name="connsiteX11" fmla="*/ 1761531 w 2204265"/>
                  <a:gd name="connsiteY11" fmla="*/ 210203 h 2204265"/>
                  <a:gd name="connsiteX12" fmla="*/ 1691902 w 2204265"/>
                  <a:gd name="connsiteY12" fmla="*/ 425756 h 2204265"/>
                  <a:gd name="connsiteX13" fmla="*/ 1705003 w 2204265"/>
                  <a:gd name="connsiteY13" fmla="*/ 435309 h 2204265"/>
                  <a:gd name="connsiteX14" fmla="*/ 1774668 w 2204265"/>
                  <a:gd name="connsiteY14" fmla="*/ 502325 h 2204265"/>
                  <a:gd name="connsiteX15" fmla="*/ 1782142 w 2204265"/>
                  <a:gd name="connsiteY15" fmla="*/ 511190 h 2204265"/>
                  <a:gd name="connsiteX16" fmla="*/ 1994063 w 2204265"/>
                  <a:gd name="connsiteY16" fmla="*/ 442735 h 2204265"/>
                  <a:gd name="connsiteX17" fmla="*/ 2119154 w 2204265"/>
                  <a:gd name="connsiteY17" fmla="*/ 659399 h 2204265"/>
                  <a:gd name="connsiteX18" fmla="*/ 1961265 w 2204265"/>
                  <a:gd name="connsiteY18" fmla="*/ 802053 h 2204265"/>
                  <a:gd name="connsiteX19" fmla="*/ 1974042 w 2204265"/>
                  <a:gd name="connsiteY19" fmla="*/ 833752 h 2204265"/>
                  <a:gd name="connsiteX20" fmla="*/ 1999140 w 2204265"/>
                  <a:gd name="connsiteY20" fmla="*/ 933073 h 2204265"/>
                  <a:gd name="connsiteX21" fmla="*/ 2204265 w 2204265"/>
                  <a:gd name="connsiteY21" fmla="*/ 977042 h 2204265"/>
                  <a:gd name="connsiteX22" fmla="*/ 2204265 w 2204265"/>
                  <a:gd name="connsiteY22" fmla="*/ 1227224 h 2204265"/>
                  <a:gd name="connsiteX23" fmla="*/ 2012137 w 2204265"/>
                  <a:gd name="connsiteY23" fmla="*/ 1268406 h 2204265"/>
                  <a:gd name="connsiteX24" fmla="*/ 2004638 w 2204265"/>
                  <a:gd name="connsiteY24" fmla="*/ 1317545 h 2204265"/>
                  <a:gd name="connsiteX25" fmla="*/ 1985237 w 2204265"/>
                  <a:gd name="connsiteY25" fmla="*/ 1394985 h 2204265"/>
                  <a:gd name="connsiteX26" fmla="*/ 1977636 w 2204265"/>
                  <a:gd name="connsiteY26" fmla="*/ 1417004 h 2204265"/>
                  <a:gd name="connsiteX27" fmla="*/ 2119154 w 2204265"/>
                  <a:gd name="connsiteY27" fmla="*/ 1544868 h 2204265"/>
                  <a:gd name="connsiteX28" fmla="*/ 1994063 w 2204265"/>
                  <a:gd name="connsiteY28" fmla="*/ 1761531 h 2204265"/>
                  <a:gd name="connsiteX29" fmla="*/ 1820181 w 2204265"/>
                  <a:gd name="connsiteY29" fmla="*/ 1705353 h 2204265"/>
                  <a:gd name="connsiteX30" fmla="*/ 1798711 w 2204265"/>
                  <a:gd name="connsiteY30" fmla="*/ 1734758 h 2204265"/>
                  <a:gd name="connsiteX31" fmla="*/ 1731696 w 2204265"/>
                  <a:gd name="connsiteY31" fmla="*/ 1804423 h 2204265"/>
                  <a:gd name="connsiteX32" fmla="*/ 1706998 w 2204265"/>
                  <a:gd name="connsiteY32" fmla="*/ 1825242 h 2204265"/>
                  <a:gd name="connsiteX33" fmla="*/ 1761531 w 2204265"/>
                  <a:gd name="connsiteY33" fmla="*/ 1994062 h 2204265"/>
                  <a:gd name="connsiteX34" fmla="*/ 1544868 w 2204265"/>
                  <a:gd name="connsiteY34" fmla="*/ 2119153 h 2204265"/>
                  <a:gd name="connsiteX35" fmla="*/ 1429863 w 2204265"/>
                  <a:gd name="connsiteY35" fmla="*/ 1991868 h 2204265"/>
                  <a:gd name="connsiteX36" fmla="*/ 1400268 w 2204265"/>
                  <a:gd name="connsiteY36" fmla="*/ 2003797 h 2204265"/>
                  <a:gd name="connsiteX37" fmla="*/ 1262745 w 2204265"/>
                  <a:gd name="connsiteY37" fmla="*/ 2038549 h 2204265"/>
                  <a:gd name="connsiteX38" fmla="*/ 1227224 w 2204265"/>
                  <a:gd name="connsiteY38" fmla="*/ 2204265 h 2204265"/>
                  <a:gd name="connsiteX39" fmla="*/ 977042 w 2204265"/>
                  <a:gd name="connsiteY39" fmla="*/ 2204265 h 2204265"/>
                  <a:gd name="connsiteX40" fmla="*/ 941447 w 2204265"/>
                  <a:gd name="connsiteY40" fmla="*/ 2038203 h 2204265"/>
                  <a:gd name="connsiteX41" fmla="*/ 916475 w 2204265"/>
                  <a:gd name="connsiteY41" fmla="*/ 2034392 h 2204265"/>
                  <a:gd name="connsiteX42" fmla="*/ 774169 w 2204265"/>
                  <a:gd name="connsiteY42" fmla="*/ 1992127 h 2204265"/>
                  <a:gd name="connsiteX43" fmla="*/ 659399 w 2204265"/>
                  <a:gd name="connsiteY43" fmla="*/ 2119153 h 2204265"/>
                  <a:gd name="connsiteX44" fmla="*/ 442735 w 2204265"/>
                  <a:gd name="connsiteY44" fmla="*/ 1994062 h 2204265"/>
                  <a:gd name="connsiteX45" fmla="*/ 496981 w 2204265"/>
                  <a:gd name="connsiteY45" fmla="*/ 1826130 h 2204265"/>
                  <a:gd name="connsiteX46" fmla="*/ 391274 w 2204265"/>
                  <a:gd name="connsiteY46" fmla="*/ 1717869 h 2204265"/>
                  <a:gd name="connsiteX47" fmla="*/ 382878 w 2204265"/>
                  <a:gd name="connsiteY47" fmla="*/ 1705753 h 2204265"/>
                  <a:gd name="connsiteX48" fmla="*/ 210204 w 2204265"/>
                  <a:gd name="connsiteY48" fmla="*/ 1761531 h 2204265"/>
                  <a:gd name="connsiteX49" fmla="*/ 85113 w 2204265"/>
                  <a:gd name="connsiteY49" fmla="*/ 1544868 h 2204265"/>
                  <a:gd name="connsiteX50" fmla="*/ 226733 w 2204265"/>
                  <a:gd name="connsiteY50" fmla="*/ 1416912 h 2204265"/>
                  <a:gd name="connsiteX51" fmla="*/ 212821 w 2204265"/>
                  <a:gd name="connsiteY51" fmla="*/ 1373126 h 2204265"/>
                  <a:gd name="connsiteX52" fmla="*/ 191748 w 2204265"/>
                  <a:gd name="connsiteY52" fmla="*/ 1268325 h 2204265"/>
                  <a:gd name="connsiteX53" fmla="*/ 0 w 2204265"/>
                  <a:gd name="connsiteY53" fmla="*/ 1227224 h 2204265"/>
                  <a:gd name="connsiteX54" fmla="*/ 0 w 2204265"/>
                  <a:gd name="connsiteY54" fmla="*/ 977042 h 2204265"/>
                  <a:gd name="connsiteX55" fmla="*/ 203220 w 2204265"/>
                  <a:gd name="connsiteY55" fmla="*/ 933481 h 2204265"/>
                  <a:gd name="connsiteX56" fmla="*/ 212821 w 2204265"/>
                  <a:gd name="connsiteY56" fmla="*/ 890649 h 2204265"/>
                  <a:gd name="connsiteX57" fmla="*/ 243470 w 2204265"/>
                  <a:gd name="connsiteY57" fmla="*/ 802476 h 2204265"/>
                  <a:gd name="connsiteX58" fmla="*/ 85113 w 2204265"/>
                  <a:gd name="connsiteY58" fmla="*/ 659399 h 2204265"/>
                  <a:gd name="connsiteX59" fmla="*/ 210204 w 2204265"/>
                  <a:gd name="connsiteY59" fmla="*/ 442735 h 2204265"/>
                  <a:gd name="connsiteX60" fmla="*/ 423776 w 2204265"/>
                  <a:gd name="connsiteY60" fmla="*/ 511723 h 2204265"/>
                  <a:gd name="connsiteX61" fmla="*/ 470557 w 2204265"/>
                  <a:gd name="connsiteY61" fmla="*/ 461243 h 2204265"/>
                  <a:gd name="connsiteX62" fmla="*/ 512656 w 2204265"/>
                  <a:gd name="connsiteY62" fmla="*/ 426662 h 2204265"/>
                  <a:gd name="connsiteX63" fmla="*/ 442735 w 2204265"/>
                  <a:gd name="connsiteY63" fmla="*/ 210203 h 2204265"/>
                  <a:gd name="connsiteX64" fmla="*/ 659399 w 2204265"/>
                  <a:gd name="connsiteY64" fmla="*/ 85113 h 2204265"/>
                  <a:gd name="connsiteX65" fmla="*/ 815299 w 2204265"/>
                  <a:gd name="connsiteY65" fmla="*/ 257661 h 2204265"/>
                  <a:gd name="connsiteX66" fmla="*/ 916475 w 2204265"/>
                  <a:gd name="connsiteY66" fmla="*/ 229382 h 2204265"/>
                  <a:gd name="connsiteX67" fmla="*/ 928259 w 2204265"/>
                  <a:gd name="connsiteY67" fmla="*/ 227584 h 2204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204265" h="2204265">
                    <a:moveTo>
                      <a:pt x="1102132" y="321083"/>
                    </a:moveTo>
                    <a:cubicBezTo>
                      <a:pt x="665509" y="321083"/>
                      <a:pt x="311557" y="675035"/>
                      <a:pt x="311557" y="1111658"/>
                    </a:cubicBezTo>
                    <a:cubicBezTo>
                      <a:pt x="311557" y="1548281"/>
                      <a:pt x="665509" y="1902233"/>
                      <a:pt x="1102132" y="1902233"/>
                    </a:cubicBezTo>
                    <a:cubicBezTo>
                      <a:pt x="1538755" y="1902233"/>
                      <a:pt x="1892707" y="1548281"/>
                      <a:pt x="1892707" y="1111658"/>
                    </a:cubicBezTo>
                    <a:cubicBezTo>
                      <a:pt x="1892707" y="675035"/>
                      <a:pt x="1538755" y="321083"/>
                      <a:pt x="1102132" y="321083"/>
                    </a:cubicBezTo>
                    <a:close/>
                    <a:moveTo>
                      <a:pt x="977042" y="0"/>
                    </a:moveTo>
                    <a:lnTo>
                      <a:pt x="1227224" y="0"/>
                    </a:lnTo>
                    <a:lnTo>
                      <a:pt x="1276006" y="227584"/>
                    </a:lnTo>
                    <a:lnTo>
                      <a:pt x="1287791" y="229382"/>
                    </a:lnTo>
                    <a:lnTo>
                      <a:pt x="1387705" y="259057"/>
                    </a:lnTo>
                    <a:lnTo>
                      <a:pt x="1544868" y="85113"/>
                    </a:lnTo>
                    <a:lnTo>
                      <a:pt x="1761531" y="210203"/>
                    </a:lnTo>
                    <a:lnTo>
                      <a:pt x="1691902" y="425756"/>
                    </a:lnTo>
                    <a:lnTo>
                      <a:pt x="1705003" y="435309"/>
                    </a:lnTo>
                    <a:cubicBezTo>
                      <a:pt x="1729378" y="456423"/>
                      <a:pt x="1752634" y="478795"/>
                      <a:pt x="1774668" y="502325"/>
                    </a:cubicBezTo>
                    <a:lnTo>
                      <a:pt x="1782142" y="511190"/>
                    </a:lnTo>
                    <a:lnTo>
                      <a:pt x="1994063" y="442735"/>
                    </a:lnTo>
                    <a:lnTo>
                      <a:pt x="2119154" y="659399"/>
                    </a:lnTo>
                    <a:lnTo>
                      <a:pt x="1961265" y="802053"/>
                    </a:lnTo>
                    <a:lnTo>
                      <a:pt x="1974042" y="833752"/>
                    </a:lnTo>
                    <a:lnTo>
                      <a:pt x="1999140" y="933073"/>
                    </a:lnTo>
                    <a:lnTo>
                      <a:pt x="2204265" y="977042"/>
                    </a:lnTo>
                    <a:lnTo>
                      <a:pt x="2204265" y="1227224"/>
                    </a:lnTo>
                    <a:lnTo>
                      <a:pt x="2012137" y="1268406"/>
                    </a:lnTo>
                    <a:lnTo>
                      <a:pt x="2004638" y="1317545"/>
                    </a:lnTo>
                    <a:cubicBezTo>
                      <a:pt x="1999269" y="1343782"/>
                      <a:pt x="1992785" y="1369612"/>
                      <a:pt x="1985237" y="1394985"/>
                    </a:cubicBezTo>
                    <a:lnTo>
                      <a:pt x="1977636" y="1417004"/>
                    </a:lnTo>
                    <a:lnTo>
                      <a:pt x="2119154" y="1544868"/>
                    </a:lnTo>
                    <a:lnTo>
                      <a:pt x="1994063" y="1761531"/>
                    </a:lnTo>
                    <a:lnTo>
                      <a:pt x="1820181" y="1705353"/>
                    </a:lnTo>
                    <a:lnTo>
                      <a:pt x="1798711" y="1734758"/>
                    </a:lnTo>
                    <a:cubicBezTo>
                      <a:pt x="1777597" y="1759133"/>
                      <a:pt x="1755225" y="1782388"/>
                      <a:pt x="1731696" y="1804423"/>
                    </a:cubicBezTo>
                    <a:lnTo>
                      <a:pt x="1706998" y="1825242"/>
                    </a:lnTo>
                    <a:lnTo>
                      <a:pt x="1761531" y="1994062"/>
                    </a:lnTo>
                    <a:lnTo>
                      <a:pt x="1544868" y="2119153"/>
                    </a:lnTo>
                    <a:lnTo>
                      <a:pt x="1429863" y="1991868"/>
                    </a:lnTo>
                    <a:lnTo>
                      <a:pt x="1400268" y="2003797"/>
                    </a:lnTo>
                    <a:lnTo>
                      <a:pt x="1262745" y="2038549"/>
                    </a:lnTo>
                    <a:lnTo>
                      <a:pt x="1227224" y="2204265"/>
                    </a:lnTo>
                    <a:lnTo>
                      <a:pt x="977042" y="2204265"/>
                    </a:lnTo>
                    <a:lnTo>
                      <a:pt x="941447" y="2038203"/>
                    </a:lnTo>
                    <a:lnTo>
                      <a:pt x="916475" y="2034392"/>
                    </a:lnTo>
                    <a:lnTo>
                      <a:pt x="774169" y="1992127"/>
                    </a:lnTo>
                    <a:lnTo>
                      <a:pt x="659399" y="2119153"/>
                    </a:lnTo>
                    <a:lnTo>
                      <a:pt x="442735" y="1994062"/>
                    </a:lnTo>
                    <a:lnTo>
                      <a:pt x="496981" y="1826130"/>
                    </a:lnTo>
                    <a:lnTo>
                      <a:pt x="391274" y="1717869"/>
                    </a:lnTo>
                    <a:lnTo>
                      <a:pt x="382878" y="1705753"/>
                    </a:lnTo>
                    <a:lnTo>
                      <a:pt x="210204" y="1761531"/>
                    </a:lnTo>
                    <a:lnTo>
                      <a:pt x="85113" y="1544868"/>
                    </a:lnTo>
                    <a:lnTo>
                      <a:pt x="226733" y="1416912"/>
                    </a:lnTo>
                    <a:lnTo>
                      <a:pt x="212821" y="1373126"/>
                    </a:lnTo>
                    <a:lnTo>
                      <a:pt x="191748" y="1268325"/>
                    </a:lnTo>
                    <a:lnTo>
                      <a:pt x="0" y="1227224"/>
                    </a:lnTo>
                    <a:lnTo>
                      <a:pt x="0" y="977042"/>
                    </a:lnTo>
                    <a:lnTo>
                      <a:pt x="203220" y="933481"/>
                    </a:lnTo>
                    <a:lnTo>
                      <a:pt x="212821" y="890649"/>
                    </a:lnTo>
                    <a:lnTo>
                      <a:pt x="243470" y="802476"/>
                    </a:lnTo>
                    <a:lnTo>
                      <a:pt x="85113" y="659399"/>
                    </a:lnTo>
                    <a:lnTo>
                      <a:pt x="210204" y="442735"/>
                    </a:lnTo>
                    <a:lnTo>
                      <a:pt x="423776" y="511723"/>
                    </a:lnTo>
                    <a:lnTo>
                      <a:pt x="470557" y="461243"/>
                    </a:lnTo>
                    <a:lnTo>
                      <a:pt x="512656" y="426662"/>
                    </a:lnTo>
                    <a:lnTo>
                      <a:pt x="442735" y="210203"/>
                    </a:lnTo>
                    <a:lnTo>
                      <a:pt x="659399" y="85113"/>
                    </a:lnTo>
                    <a:lnTo>
                      <a:pt x="815299" y="257661"/>
                    </a:lnTo>
                    <a:lnTo>
                      <a:pt x="916475" y="229382"/>
                    </a:lnTo>
                    <a:lnTo>
                      <a:pt x="928259" y="227584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100000">
                    <a:srgbClr val="E2E2E2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81" name="椭圆 80">
                <a:extLst>
                  <a:ext uri="{FF2B5EF4-FFF2-40B4-BE49-F238E27FC236}">
                    <a16:creationId xmlns:a16="http://schemas.microsoft.com/office/drawing/2014/main" id="{9A2BC83C-EC03-B64C-83BC-2ADC0D6A07ED}"/>
                  </a:ext>
                </a:extLst>
              </p:cNvPr>
              <p:cNvSpPr/>
              <p:nvPr/>
            </p:nvSpPr>
            <p:spPr>
              <a:xfrm>
                <a:off x="5305425" y="2638425"/>
                <a:ext cx="1581150" cy="158115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82" name="椭圆 81">
                <a:extLst>
                  <a:ext uri="{FF2B5EF4-FFF2-40B4-BE49-F238E27FC236}">
                    <a16:creationId xmlns:a16="http://schemas.microsoft.com/office/drawing/2014/main" id="{3FDF4860-8F80-FD40-BEDE-6A88A466AC49}"/>
                  </a:ext>
                </a:extLst>
              </p:cNvPr>
              <p:cNvSpPr/>
              <p:nvPr/>
            </p:nvSpPr>
            <p:spPr>
              <a:xfrm>
                <a:off x="5370108" y="2708871"/>
                <a:ext cx="1451783" cy="1451783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19050">
                <a:gradFill flip="none" rotWithShape="1"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 sz="240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77" name="组合 76">
              <a:extLst>
                <a:ext uri="{FF2B5EF4-FFF2-40B4-BE49-F238E27FC236}">
                  <a16:creationId xmlns:a16="http://schemas.microsoft.com/office/drawing/2014/main" id="{C63C1AD9-8E9E-A945-AA10-3CC7695DD248}"/>
                </a:ext>
              </a:extLst>
            </p:cNvPr>
            <p:cNvGrpSpPr/>
            <p:nvPr/>
          </p:nvGrpSpPr>
          <p:grpSpPr>
            <a:xfrm>
              <a:off x="2501336" y="2761459"/>
              <a:ext cx="750088" cy="623247"/>
              <a:chOff x="4123033" y="1197871"/>
              <a:chExt cx="1000117" cy="830997"/>
            </a:xfrm>
          </p:grpSpPr>
          <p:sp>
            <p:nvSpPr>
              <p:cNvPr id="78" name="文本框 122">
                <a:extLst>
                  <a:ext uri="{FF2B5EF4-FFF2-40B4-BE49-F238E27FC236}">
                    <a16:creationId xmlns:a16="http://schemas.microsoft.com/office/drawing/2014/main" id="{C835153A-E235-6E4B-9EC2-12A0E653CBF9}"/>
                  </a:ext>
                </a:extLst>
              </p:cNvPr>
              <p:cNvSpPr txBox="1"/>
              <p:nvPr/>
            </p:nvSpPr>
            <p:spPr>
              <a:xfrm>
                <a:off x="4123033" y="1197871"/>
                <a:ext cx="100011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2400" b="1" dirty="0">
                    <a:solidFill>
                      <a:schemeClr val="accent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Black hole</a:t>
                </a:r>
                <a:endParaRPr lang="zh-CN" altLang="en-US" sz="2400" b="1" dirty="0">
                  <a:solidFill>
                    <a:schemeClr val="accent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9" name="文本框 123">
                <a:extLst>
                  <a:ext uri="{FF2B5EF4-FFF2-40B4-BE49-F238E27FC236}">
                    <a16:creationId xmlns:a16="http://schemas.microsoft.com/office/drawing/2014/main" id="{F01D6865-6093-3042-96A7-986936257B68}"/>
                  </a:ext>
                </a:extLst>
              </p:cNvPr>
              <p:cNvSpPr txBox="1"/>
              <p:nvPr/>
            </p:nvSpPr>
            <p:spPr>
              <a:xfrm>
                <a:off x="4266701" y="1688095"/>
                <a:ext cx="74041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endParaRPr lang="zh-CN" altLang="en-US" sz="1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443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idterm 截取视频.mp4" descr="midterm 截取视频.mp4">
            <a:hlinkClick r:id="" action="ppaction://media"/>
            <a:extLst>
              <a:ext uri="{FF2B5EF4-FFF2-40B4-BE49-F238E27FC236}">
                <a16:creationId xmlns:a16="http://schemas.microsoft.com/office/drawing/2014/main" id="{B85A69CB-1ADC-0449-8F78-15D96A6B41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178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217</Words>
  <Application>Microsoft Macintosh PowerPoint</Application>
  <PresentationFormat>宽屏</PresentationFormat>
  <Paragraphs>40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等线</vt:lpstr>
      <vt:lpstr>等线 Light</vt:lpstr>
      <vt:lpstr>宋体</vt:lpstr>
      <vt:lpstr>微软雅黑</vt:lpstr>
      <vt:lpstr>LiHei Pro</vt:lpstr>
      <vt:lpstr>Arial</vt:lpstr>
      <vt:lpstr>Calibri</vt:lpstr>
      <vt:lpstr>Impact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Zixu Geng</dc:creator>
  <cp:lastModifiedBy>Zixu Geng</cp:lastModifiedBy>
  <cp:revision>1</cp:revision>
  <dcterms:created xsi:type="dcterms:W3CDTF">2020-11-23T01:48:23Z</dcterms:created>
  <dcterms:modified xsi:type="dcterms:W3CDTF">2020-11-23T01:51:06Z</dcterms:modified>
</cp:coreProperties>
</file>

<file path=docProps/thumbnail.jpeg>
</file>